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65" r:id="rId5"/>
    <p:sldId id="310" r:id="rId6"/>
    <p:sldId id="311" r:id="rId7"/>
    <p:sldId id="321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62" r:id="rId18"/>
    <p:sldId id="334" r:id="rId19"/>
    <p:sldId id="332" r:id="rId20"/>
    <p:sldId id="333" r:id="rId21"/>
    <p:sldId id="335" r:id="rId22"/>
    <p:sldId id="336" r:id="rId23"/>
    <p:sldId id="337" r:id="rId24"/>
    <p:sldId id="338" r:id="rId25"/>
    <p:sldId id="341" r:id="rId26"/>
    <p:sldId id="342" r:id="rId27"/>
    <p:sldId id="343" r:id="rId28"/>
    <p:sldId id="344" r:id="rId29"/>
    <p:sldId id="345" r:id="rId30"/>
    <p:sldId id="346" r:id="rId31"/>
    <p:sldId id="354" r:id="rId32"/>
    <p:sldId id="355" r:id="rId33"/>
    <p:sldId id="352" r:id="rId34"/>
    <p:sldId id="353" r:id="rId35"/>
    <p:sldId id="356" r:id="rId36"/>
    <p:sldId id="357" r:id="rId37"/>
    <p:sldId id="358" r:id="rId38"/>
    <p:sldId id="359" r:id="rId39"/>
    <p:sldId id="360" r:id="rId40"/>
    <p:sldId id="349" r:id="rId41"/>
    <p:sldId id="350" r:id="rId42"/>
    <p:sldId id="361" r:id="rId43"/>
    <p:sldId id="351" r:id="rId44"/>
    <p:sldId id="322" r:id="rId45"/>
  </p:sldIdLst>
  <p:sldSz cx="12188825" cy="6858000"/>
  <p:notesSz cx="6858000" cy="9144000"/>
  <p:custDataLst>
    <p:tags r:id="rId48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тепанов Евгений Вадимович" initials="СЕВ" lastIdx="1" clrIdx="0">
    <p:extLst>
      <p:ext uri="{19B8F6BF-5375-455C-9EA6-DF929625EA0E}">
        <p15:presenceInfo xmlns:p15="http://schemas.microsoft.com/office/powerpoint/2012/main" userId="Степанов Евгений Вадим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19" d="100"/>
          <a:sy n="119" d="100"/>
        </p:scale>
        <p:origin x="270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8T15:05:54.861" idx="1">
    <p:pos x="3112" y="24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08.12.2020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08.12.2020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robotics.readthedocs.io/en/latest/modules/slam.html" TargetMode="External"/><Relationship Id="rId2" Type="http://schemas.openxmlformats.org/officeDocument/2006/relationships/hyperlink" Target="https://github.com/AtsushiSakai/PythonRobo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6vr3iNrwRA&amp;list=PLgnQpQtFTOGQrZ4O5QzbIHgl3b1JHimN_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909836" y="1124744"/>
            <a:ext cx="9577064" cy="3599656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Simultaneous</a:t>
            </a:r>
            <a:br>
              <a:rPr lang="en-US" dirty="0"/>
            </a:br>
            <a:r>
              <a:rPr lang="en-US" dirty="0"/>
              <a:t>Localization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Mapping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Студенты гр. Бпи181 </a:t>
            </a:r>
          </a:p>
          <a:p>
            <a:pPr rtl="0"/>
            <a:r>
              <a:rPr lang="ru-RU" dirty="0"/>
              <a:t>Плющ Евгений </a:t>
            </a:r>
          </a:p>
          <a:p>
            <a:pPr rtl="0"/>
            <a:r>
              <a:rPr lang="ru-RU" dirty="0"/>
              <a:t>Степанов Евгений </a:t>
            </a:r>
          </a:p>
          <a:p>
            <a:pPr rtl="0"/>
            <a:r>
              <a:rPr lang="ru-RU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67233-CB84-4683-8080-1B66E344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dirty="0"/>
              <a:t>Гаусс и почему все к нему стремится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A8B344-904F-429D-9C17-D1115313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ru-RU" dirty="0"/>
              <a:t>Центральная предельная теорема – много случайных независимых величин дают нормальное распределение (</a:t>
            </a:r>
            <a:r>
              <a:rPr lang="en-US" dirty="0"/>
              <a:t>n&gt;30</a:t>
            </a:r>
            <a:r>
              <a:rPr lang="ru-RU" dirty="0"/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D7EDF5-472F-463A-A134-CA7B3514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183" y="1995679"/>
            <a:ext cx="4419600" cy="393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232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7ACF6-9258-45C1-AB25-E356CCE5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Условные вероятности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285C1-D40D-4B28-8DE4-220B7AD8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P(A|B) = P(A </a:t>
            </a:r>
            <a:r>
              <a:rPr lang="ru-RU" b="1" i="0" dirty="0">
                <a:effectLst/>
                <a:latin typeface="Arial" panose="020B0604020202020204" pitchFamily="34" charset="0"/>
              </a:rPr>
              <a:t>⋂ </a:t>
            </a:r>
            <a:r>
              <a:rPr lang="en-US" b="1" dirty="0"/>
              <a:t>B)/P(B) </a:t>
            </a:r>
            <a:r>
              <a:rPr lang="en-US" dirty="0"/>
              <a:t> - </a:t>
            </a:r>
            <a:r>
              <a:rPr lang="ru-RU" dirty="0"/>
              <a:t>условная вероятность (наступление события А при условии события </a:t>
            </a:r>
            <a:r>
              <a:rPr lang="en-US" dirty="0"/>
              <a:t>B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/>
              <a:t>A = </a:t>
            </a:r>
            <a:r>
              <a:rPr lang="ru-RU" dirty="0"/>
              <a:t>наступил понедельник, </a:t>
            </a:r>
            <a:r>
              <a:rPr lang="en-US" dirty="0"/>
              <a:t>B = </a:t>
            </a:r>
            <a:r>
              <a:rPr lang="ru-RU" dirty="0"/>
              <a:t>наступил вторник:</a:t>
            </a:r>
            <a:r>
              <a:rPr lang="en-US" dirty="0"/>
              <a:t> P(A|B) = 0</a:t>
            </a:r>
          </a:p>
          <a:p>
            <a:r>
              <a:rPr lang="en-US" dirty="0"/>
              <a:t>A </a:t>
            </a:r>
            <a:r>
              <a:rPr lang="ru-RU" dirty="0"/>
              <a:t>= выпало 2 решки подряд, </a:t>
            </a:r>
            <a:r>
              <a:rPr lang="en-US" dirty="0"/>
              <a:t>B = </a:t>
            </a:r>
            <a:r>
              <a:rPr lang="ru-RU" dirty="0"/>
              <a:t> первый раз выпала решка: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P(A)=0.25; P(B)=0.5;</a:t>
            </a:r>
            <a:r>
              <a:rPr lang="ru-RU" dirty="0"/>
              <a:t> </a:t>
            </a:r>
            <a:r>
              <a:rPr lang="en-US" dirty="0"/>
              <a:t>P(A|B)= 0.25/0.5 = 0.5 </a:t>
            </a:r>
          </a:p>
          <a:p>
            <a:pPr marL="0" indent="0">
              <a:buNone/>
            </a:pPr>
            <a:r>
              <a:rPr lang="ru-RU" dirty="0"/>
              <a:t>События </a:t>
            </a:r>
            <a:r>
              <a:rPr lang="ru-RU" b="1" dirty="0"/>
              <a:t>независимы</a:t>
            </a:r>
            <a:r>
              <a:rPr lang="en-US" dirty="0"/>
              <a:t>, </a:t>
            </a:r>
            <a:r>
              <a:rPr lang="ru-RU" dirty="0"/>
              <a:t>если </a:t>
            </a:r>
            <a:r>
              <a:rPr lang="en-US" dirty="0"/>
              <a:t>P(A)=P(A|B)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051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D67B-3D56-4328-B004-BE4C3D70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Априорные и апостериорные вероятности, формула Байеса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552CF0-9B5E-4140-AE73-90573AA4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Формула Байеса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0C8FF-8588-41E3-8D2D-0D587996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2420888"/>
            <a:ext cx="86296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D4C425-0567-4314-9498-FA71E8EB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Априорные и апостериорные вероятности, формула Байеса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41063-A105-493A-BF59-4193526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Иными словами, по известному </a:t>
            </a:r>
            <a:r>
              <a:rPr lang="ru-RU" b="1" dirty="0"/>
              <a:t>факту </a:t>
            </a:r>
            <a:r>
              <a:rPr lang="ru-RU" dirty="0"/>
              <a:t>вычисляется вероятность того, что оно было вызвано </a:t>
            </a:r>
            <a:r>
              <a:rPr lang="ru-RU" b="1" dirty="0"/>
              <a:t>причиной</a:t>
            </a:r>
          </a:p>
          <a:p>
            <a:r>
              <a:rPr lang="en-US" b="1" dirty="0"/>
              <a:t>A – </a:t>
            </a:r>
            <a:r>
              <a:rPr lang="ru-RU" b="1" dirty="0"/>
              <a:t>факт, </a:t>
            </a:r>
            <a:r>
              <a:rPr lang="en-US" b="1" dirty="0"/>
              <a:t>B - </a:t>
            </a:r>
            <a:r>
              <a:rPr lang="ru-RU" b="1" dirty="0"/>
              <a:t>причина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C7901F-F1E0-4FCF-B290-19D84A45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64" y="2564904"/>
            <a:ext cx="27146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D9110B-4CA1-4309-8876-B4775468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Условная независимость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FFE69F-76A8-472A-925A-5877C70904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708920"/>
            <a:ext cx="9134475" cy="26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9A161-7489-40B3-BBC5-4C8B36DA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Переходим к фильтрам</a:t>
            </a:r>
          </a:p>
        </p:txBody>
      </p:sp>
      <p:pic>
        <p:nvPicPr>
          <p:cNvPr id="5126" name="Picture 6" descr="2">
            <a:extLst>
              <a:ext uri="{FF2B5EF4-FFF2-40B4-BE49-F238E27FC236}">
                <a16:creationId xmlns:a16="http://schemas.microsoft.com/office/drawing/2014/main" id="{8374BD4E-FDAB-415F-92A8-58E69BB39F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206084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06EEC-2310-4294-AFE9-377BABF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Probabilistic Generative Laws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C4EADF-83EB-409A-BEB0-7CD92430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Вводим переменные: </a:t>
            </a:r>
            <a:r>
              <a:rPr lang="en-US" dirty="0" err="1"/>
              <a:t>Xt</a:t>
            </a:r>
            <a:r>
              <a:rPr lang="ru-RU" dirty="0"/>
              <a:t> (вектор переменных)</a:t>
            </a:r>
            <a:r>
              <a:rPr lang="en-US" dirty="0"/>
              <a:t> – </a:t>
            </a:r>
            <a:r>
              <a:rPr lang="ru-RU" dirty="0"/>
              <a:t>состояние системы в момент </a:t>
            </a:r>
            <a:r>
              <a:rPr lang="en-US" dirty="0"/>
              <a:t>t</a:t>
            </a:r>
            <a:r>
              <a:rPr lang="ru-RU" dirty="0"/>
              <a:t> (дискретная)</a:t>
            </a:r>
            <a:r>
              <a:rPr lang="en-US" dirty="0"/>
              <a:t>, </a:t>
            </a:r>
            <a:r>
              <a:rPr lang="en-US" dirty="0" err="1"/>
              <a:t>Zt</a:t>
            </a:r>
            <a:r>
              <a:rPr lang="en-US" dirty="0"/>
              <a:t> – </a:t>
            </a:r>
            <a:r>
              <a:rPr lang="ru-RU" dirty="0"/>
              <a:t>измерения среды</a:t>
            </a:r>
            <a:r>
              <a:rPr lang="en-US" dirty="0"/>
              <a:t>,  </a:t>
            </a:r>
            <a:r>
              <a:rPr lang="en-US" dirty="0" err="1"/>
              <a:t>ut</a:t>
            </a:r>
            <a:r>
              <a:rPr lang="en-US" dirty="0"/>
              <a:t> – </a:t>
            </a:r>
            <a:r>
              <a:rPr lang="ru-RU" dirty="0"/>
              <a:t>команды роботу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Первый закон: </a:t>
            </a:r>
          </a:p>
          <a:p>
            <a:endParaRPr lang="ru-RU" dirty="0"/>
          </a:p>
          <a:p>
            <a:r>
              <a:rPr lang="ru-RU" dirty="0"/>
              <a:t>Условная вероятность </a:t>
            </a:r>
            <a:r>
              <a:rPr lang="en-US" dirty="0"/>
              <a:t>t</a:t>
            </a:r>
            <a:r>
              <a:rPr lang="ru-RU" dirty="0"/>
              <a:t>-го состояния зависит от предыдущих состояний, предыдущих измерений и команд</a:t>
            </a:r>
            <a:endParaRPr lang="en-US" dirty="0"/>
          </a:p>
          <a:p>
            <a:r>
              <a:rPr lang="ru-RU" dirty="0"/>
              <a:t>Если мы знаем предыдущее состояние и текущую команду движения, тогда предыдущие состояния и измерения становятся не нужны из-за их </a:t>
            </a:r>
            <a:r>
              <a:rPr lang="ru-RU" b="1" dirty="0"/>
              <a:t>условной независимости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416C79-D2A8-410D-AAFC-D23940D6F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72" y="2902537"/>
            <a:ext cx="4953858" cy="10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5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06EEC-2310-4294-AFE9-377BABF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Probabilistic Generative Laws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C4EADF-83EB-409A-BEB0-7CD92430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Вводим переменные: </a:t>
            </a:r>
            <a:r>
              <a:rPr lang="en-US" dirty="0" err="1"/>
              <a:t>Xt</a:t>
            </a:r>
            <a:r>
              <a:rPr lang="ru-RU" dirty="0"/>
              <a:t> (вектор переменных)</a:t>
            </a:r>
            <a:r>
              <a:rPr lang="en-US" dirty="0"/>
              <a:t> – </a:t>
            </a:r>
            <a:r>
              <a:rPr lang="ru-RU" dirty="0"/>
              <a:t>состояние системы в момент </a:t>
            </a:r>
            <a:r>
              <a:rPr lang="en-US" dirty="0"/>
              <a:t>t</a:t>
            </a:r>
            <a:r>
              <a:rPr lang="ru-RU" dirty="0"/>
              <a:t> (дискретная)</a:t>
            </a:r>
            <a:r>
              <a:rPr lang="en-US" dirty="0"/>
              <a:t>, </a:t>
            </a:r>
            <a:r>
              <a:rPr lang="en-US" dirty="0" err="1"/>
              <a:t>Zt</a:t>
            </a:r>
            <a:r>
              <a:rPr lang="en-US" dirty="0"/>
              <a:t> – </a:t>
            </a:r>
            <a:r>
              <a:rPr lang="ru-RU" dirty="0"/>
              <a:t>измерения среды</a:t>
            </a:r>
            <a:r>
              <a:rPr lang="en-US" dirty="0"/>
              <a:t>,  </a:t>
            </a:r>
            <a:r>
              <a:rPr lang="en-US" dirty="0" err="1"/>
              <a:t>ut</a:t>
            </a:r>
            <a:r>
              <a:rPr lang="en-US" dirty="0"/>
              <a:t> – </a:t>
            </a:r>
            <a:r>
              <a:rPr lang="ru-RU" dirty="0"/>
              <a:t>команды роботу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Второй закон (при условии, что предыдущие итерации не несут информации для предсказания будущего): 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0BD9FF-F8FE-4D43-9B21-B7EC92CD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96" y="4437112"/>
            <a:ext cx="7144797" cy="14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29BAE-4DC9-4D8C-AC64-CBE8825F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Общий принцип работы фильтра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19C66-988D-494B-9F7D-7086C103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Шаг 1: предсказание</a:t>
            </a:r>
          </a:p>
          <a:p>
            <a:pPr marL="0" indent="0">
              <a:buNone/>
            </a:pPr>
            <a:r>
              <a:rPr lang="ru-RU" dirty="0"/>
              <a:t>На основе команд </a:t>
            </a:r>
            <a:r>
              <a:rPr lang="en-US" dirty="0"/>
              <a:t>U </a:t>
            </a:r>
            <a:r>
              <a:rPr lang="ru-RU" dirty="0"/>
              <a:t>и предыдущего состояния </a:t>
            </a:r>
            <a:r>
              <a:rPr lang="en-US" dirty="0"/>
              <a:t>Xt-1 </a:t>
            </a:r>
            <a:r>
              <a:rPr lang="ru-RU" dirty="0"/>
              <a:t>мы предсказываем </a:t>
            </a:r>
            <a:r>
              <a:rPr lang="en-US" dirty="0" err="1"/>
              <a:t>Xt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Шаг 2: уточнение </a:t>
            </a:r>
          </a:p>
          <a:p>
            <a:pPr marL="0" indent="0">
              <a:buNone/>
            </a:pPr>
            <a:r>
              <a:rPr lang="ru-RU" dirty="0"/>
              <a:t>На основе измерений окружающей среды </a:t>
            </a:r>
            <a:r>
              <a:rPr lang="en-US" dirty="0"/>
              <a:t>Z </a:t>
            </a:r>
            <a:r>
              <a:rPr lang="ru-RU" dirty="0"/>
              <a:t>корректируем состояние </a:t>
            </a:r>
            <a:r>
              <a:rPr lang="en-US" dirty="0" err="1"/>
              <a:t>Xt</a:t>
            </a:r>
            <a:r>
              <a:rPr lang="ru-RU" dirty="0"/>
              <a:t>	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31BB03-EEBC-47C8-982B-AD532F5F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79" y="3212976"/>
            <a:ext cx="4210050" cy="628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95BD5C-1379-4580-8B3A-CD5D07A9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79" y="5301208"/>
            <a:ext cx="3448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D2FFA-A5AE-4173-B626-F8285F09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Фильтры</a:t>
            </a:r>
            <a:r>
              <a:rPr lang="en-US" dirty="0"/>
              <a:t> </a:t>
            </a:r>
            <a:r>
              <a:rPr lang="ru-RU" dirty="0"/>
              <a:t>(применяются к разным задачам, не только </a:t>
            </a:r>
            <a:r>
              <a:rPr lang="en-US" dirty="0"/>
              <a:t>SLAM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A73022-441C-414E-9461-CFDAB047D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1" dirty="0"/>
              <a:t>Фильтр Байеса (основа основ)</a:t>
            </a:r>
          </a:p>
          <a:p>
            <a:r>
              <a:rPr lang="ru-RU" sz="2800" b="1" dirty="0"/>
              <a:t>Фильтр Калмана</a:t>
            </a:r>
          </a:p>
          <a:p>
            <a:r>
              <a:rPr lang="ru-RU" sz="2800" b="1" dirty="0"/>
              <a:t>Расширенный фильтр Калмана</a:t>
            </a:r>
          </a:p>
          <a:p>
            <a:r>
              <a:rPr lang="ru-RU" dirty="0"/>
              <a:t>Фильтр частиц</a:t>
            </a:r>
          </a:p>
          <a:p>
            <a:r>
              <a:rPr lang="en-US" dirty="0"/>
              <a:t>Histogram filter</a:t>
            </a:r>
          </a:p>
          <a:p>
            <a:r>
              <a:rPr lang="ru-RU" dirty="0"/>
              <a:t>И много еще какие</a:t>
            </a:r>
          </a:p>
        </p:txBody>
      </p:sp>
    </p:spTree>
    <p:extLst>
      <p:ext uri="{BB962C8B-B14F-4D97-AF65-F5344CB8AC3E}">
        <p14:creationId xmlns:p14="http://schemas.microsoft.com/office/powerpoint/2010/main" val="244989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Что такое </a:t>
            </a:r>
            <a:r>
              <a:rPr lang="en-US" dirty="0"/>
              <a:t>SLAM</a:t>
            </a:r>
            <a:r>
              <a:rPr lang="ru-RU" dirty="0"/>
              <a:t>?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SLAM (</a:t>
            </a:r>
            <a:r>
              <a:rPr lang="ru-RU" dirty="0"/>
              <a:t>одновременная локализация и построение карт</a:t>
            </a:r>
            <a:r>
              <a:rPr lang="en-US" dirty="0"/>
              <a:t>) - </a:t>
            </a:r>
            <a:r>
              <a:rPr lang="ru-RU" dirty="0"/>
              <a:t>метод, используемый в мобильных автономных средствах для построения карты в неизвестном пространстве или для обновления карты в заранее известном пространстве с одновременным контролем текущего местоположения и пройденного пути.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492F40-ADF7-49DF-91E8-334C345C20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894011" y="2221106"/>
            <a:ext cx="6400799" cy="328041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C6A59-8E38-46EA-BB28-95D3216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108" y="1074033"/>
            <a:ext cx="3596607" cy="710952"/>
          </a:xfrm>
        </p:spPr>
        <p:txBody>
          <a:bodyPr anchor="b">
            <a:normAutofit/>
          </a:bodyPr>
          <a:lstStyle/>
          <a:p>
            <a:r>
              <a:rPr lang="ru-RU" dirty="0"/>
              <a:t>Фильтр Байеса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94D93B-BFB1-453C-A8B7-E2601A6F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9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0727948-8219-49E7-B84E-B92651587B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70276" y="548680"/>
            <a:ext cx="4452683" cy="60171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2B634-73B4-4873-AC4D-3C213602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224780"/>
            <a:ext cx="3596607" cy="1226840"/>
          </a:xfrm>
        </p:spPr>
        <p:txBody>
          <a:bodyPr anchor="b">
            <a:normAutofit fontScale="90000"/>
          </a:bodyPr>
          <a:lstStyle/>
          <a:p>
            <a:r>
              <a:rPr lang="ru-RU" dirty="0"/>
              <a:t>Пример работы фильтра для локализации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ED74C51E-8E23-4B7D-B4AD-0A55B0CEB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5820" y="1844824"/>
            <a:ext cx="3581399" cy="4568180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ru-RU" dirty="0"/>
              <a:t>Начало (равномерное распределение, неизвестно, где мы)</a:t>
            </a:r>
            <a:r>
              <a:rPr lang="en-US" dirty="0"/>
              <a:t> 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Встретили дверь, с равной вероятностью находимся около одной из трех</a:t>
            </a:r>
          </a:p>
          <a:p>
            <a:pPr marL="342900" indent="-342900">
              <a:buAutoNum type="arabicParenR"/>
            </a:pPr>
            <a:r>
              <a:rPr lang="ru-RU" dirty="0"/>
              <a:t>Продолжаем ехать вправо, находимся в одной из трех точек</a:t>
            </a:r>
          </a:p>
          <a:p>
            <a:pPr marL="342900" indent="-342900">
              <a:buAutoNum type="arabicParenR"/>
            </a:pPr>
            <a:r>
              <a:rPr lang="ru-RU" dirty="0"/>
              <a:t>Встречаем вторую дверь, все, мы точно знаем, где мы</a:t>
            </a:r>
          </a:p>
          <a:p>
            <a:pPr marL="342900" indent="-342900">
              <a:buAutoNum type="arabicParenR"/>
            </a:pPr>
            <a:r>
              <a:rPr lang="ru-RU" dirty="0"/>
              <a:t>Едем и приблизительно знаем местоположение по коридору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85389-1584-41E0-984E-1CE8063167A4}"/>
              </a:ext>
            </a:extLst>
          </p:cNvPr>
          <p:cNvSpPr txBox="1"/>
          <p:nvPr/>
        </p:nvSpPr>
        <p:spPr>
          <a:xfrm>
            <a:off x="9716303" y="476672"/>
            <a:ext cx="2448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местонахождение</a:t>
            </a:r>
          </a:p>
          <a:p>
            <a:r>
              <a:rPr lang="en-US" dirty="0"/>
              <a:t>O|S</a:t>
            </a:r>
            <a:r>
              <a:rPr lang="ru-RU" dirty="0"/>
              <a:t> – дверь здесь при условии нахождения тут</a:t>
            </a:r>
          </a:p>
          <a:p>
            <a:endParaRPr lang="ru-RU" dirty="0"/>
          </a:p>
          <a:p>
            <a:r>
              <a:rPr lang="en-US" dirty="0"/>
              <a:t>Bel(S) – </a:t>
            </a:r>
            <a:r>
              <a:rPr lang="ru-RU" dirty="0"/>
              <a:t>предсказание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3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0727948-8219-49E7-B84E-B92651587B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70276" y="548680"/>
            <a:ext cx="4452683" cy="60171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2B634-73B4-4873-AC4D-3C213602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224780"/>
            <a:ext cx="3596607" cy="1226840"/>
          </a:xfrm>
        </p:spPr>
        <p:txBody>
          <a:bodyPr anchor="b">
            <a:normAutofit fontScale="90000"/>
          </a:bodyPr>
          <a:lstStyle/>
          <a:p>
            <a:r>
              <a:rPr lang="ru-RU" dirty="0"/>
              <a:t>Пример работы фильтра для локализации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ED74C51E-8E23-4B7D-B4AD-0A55B0CEB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1451620"/>
            <a:ext cx="3581399" cy="4568180"/>
          </a:xfrm>
        </p:spPr>
        <p:txBody>
          <a:bodyPr/>
          <a:lstStyle/>
          <a:p>
            <a:r>
              <a:rPr lang="en-US" dirty="0" err="1"/>
              <a:t>Xt</a:t>
            </a:r>
            <a:r>
              <a:rPr lang="en-US" dirty="0"/>
              <a:t> = </a:t>
            </a:r>
            <a:r>
              <a:rPr lang="ru-RU" dirty="0"/>
              <a:t>вектор состояния – одна переменная </a:t>
            </a:r>
            <a:r>
              <a:rPr lang="en-US" dirty="0"/>
              <a:t>x (</a:t>
            </a:r>
            <a:r>
              <a:rPr lang="ru-RU" dirty="0"/>
              <a:t>координата по оси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Ut – </a:t>
            </a:r>
            <a:r>
              <a:rPr lang="ru-RU" dirty="0"/>
              <a:t>команда смещения(скорость)</a:t>
            </a:r>
          </a:p>
          <a:p>
            <a:r>
              <a:rPr lang="en-US" dirty="0" err="1"/>
              <a:t>Zt</a:t>
            </a:r>
            <a:r>
              <a:rPr lang="en-US" dirty="0"/>
              <a:t> </a:t>
            </a:r>
            <a:r>
              <a:rPr lang="ru-RU" dirty="0"/>
              <a:t>– измерение (детекция двери)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85389-1584-41E0-984E-1CE8063167A4}"/>
              </a:ext>
            </a:extLst>
          </p:cNvPr>
          <p:cNvSpPr txBox="1"/>
          <p:nvPr/>
        </p:nvSpPr>
        <p:spPr>
          <a:xfrm>
            <a:off x="9716303" y="476672"/>
            <a:ext cx="2448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местонахождение</a:t>
            </a:r>
          </a:p>
          <a:p>
            <a:r>
              <a:rPr lang="en-US" dirty="0"/>
              <a:t>O|S</a:t>
            </a:r>
            <a:r>
              <a:rPr lang="ru-RU" dirty="0"/>
              <a:t> – дверь здесь при условии нахождения тут</a:t>
            </a:r>
          </a:p>
          <a:p>
            <a:endParaRPr lang="ru-RU" dirty="0"/>
          </a:p>
          <a:p>
            <a:r>
              <a:rPr lang="en-US" dirty="0"/>
              <a:t>Bel(S) – </a:t>
            </a:r>
            <a:r>
              <a:rPr lang="ru-RU" dirty="0"/>
              <a:t>предсказание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3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40E701-CEC5-40DD-A822-99867933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Фильтр Калмана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7E10E8E-8157-44E8-9CC9-C868F5BEF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939" y="1988840"/>
            <a:ext cx="9134475" cy="26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0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2CB6B-E093-48A6-8240-DAF7FC0E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8" y="1633735"/>
            <a:ext cx="3596607" cy="17190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b="0" kern="1200" spc="100" baseline="0" dirty="0">
                <a:latin typeface="+mj-lt"/>
                <a:ea typeface="+mj-ea"/>
                <a:cs typeface="+mj-cs"/>
              </a:rPr>
              <a:t>Особенность фильтра Калмана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0544493-155E-4400-BC74-C8B5800C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414" y="2008632"/>
            <a:ext cx="6400800" cy="2688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0920C-CC63-4C2E-9697-4C6E28EE20F0}"/>
              </a:ext>
            </a:extLst>
          </p:cNvPr>
          <p:cNvSpPr txBox="1"/>
          <p:nvPr/>
        </p:nvSpPr>
        <p:spPr>
          <a:xfrm>
            <a:off x="1057608" y="3717032"/>
            <a:ext cx="3581399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</a:pPr>
            <a:r>
              <a:rPr lang="ru-RU" kern="1200" dirty="0">
                <a:latin typeface="+mn-lt"/>
                <a:ea typeface="+mn-ea"/>
                <a:cs typeface="+mn-cs"/>
              </a:rPr>
              <a:t>Взвешиваем мат. ожидания в зависимости от разброса, вес больше – значит, той части верим больше</a:t>
            </a:r>
          </a:p>
        </p:txBody>
      </p:sp>
    </p:spTree>
    <p:extLst>
      <p:ext uri="{BB962C8B-B14F-4D97-AF65-F5344CB8AC3E}">
        <p14:creationId xmlns:p14="http://schemas.microsoft.com/office/powerpoint/2010/main" val="25255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KF">
            <a:extLst>
              <a:ext uri="{FF2B5EF4-FFF2-40B4-BE49-F238E27FC236}">
                <a16:creationId xmlns:a16="http://schemas.microsoft.com/office/drawing/2014/main" id="{F706C00B-E813-4595-BDF5-C4137AF279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188640"/>
            <a:ext cx="8460433" cy="634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86F6EC-8A78-4BC2-AACD-FE76A9E25B90}"/>
              </a:ext>
            </a:extLst>
          </p:cNvPr>
          <p:cNvSpPr txBox="1"/>
          <p:nvPr/>
        </p:nvSpPr>
        <p:spPr>
          <a:xfrm>
            <a:off x="9118748" y="620688"/>
            <a:ext cx="24482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highlight>
                  <a:srgbClr val="FF0000"/>
                </a:highlight>
              </a:rPr>
              <a:t>Красная</a:t>
            </a:r>
            <a:r>
              <a:rPr lang="ru-RU" dirty="0">
                <a:highlight>
                  <a:srgbClr val="FF0000"/>
                </a:highlight>
              </a:rPr>
              <a:t> </a:t>
            </a:r>
            <a:r>
              <a:rPr lang="ru-RU" dirty="0"/>
              <a:t>линия – предполагаемая корректируемая траектория</a:t>
            </a:r>
          </a:p>
          <a:p>
            <a:r>
              <a:rPr lang="ru-RU" b="1" dirty="0">
                <a:highlight>
                  <a:srgbClr val="0000FF"/>
                </a:highlight>
              </a:rPr>
              <a:t>Синяя</a:t>
            </a:r>
            <a:r>
              <a:rPr lang="ru-RU" dirty="0">
                <a:highlight>
                  <a:srgbClr val="0000FF"/>
                </a:highlight>
              </a:rPr>
              <a:t> </a:t>
            </a:r>
            <a:r>
              <a:rPr lang="ru-RU" dirty="0"/>
              <a:t>линия – реальная траектория</a:t>
            </a:r>
          </a:p>
          <a:p>
            <a:r>
              <a:rPr lang="ru-RU" b="1" dirty="0">
                <a:highlight>
                  <a:srgbClr val="000000"/>
                </a:highlight>
              </a:rPr>
              <a:t>Черная</a:t>
            </a:r>
            <a:r>
              <a:rPr lang="ru-RU" dirty="0"/>
              <a:t> линия – расчетная траектория</a:t>
            </a:r>
          </a:p>
          <a:p>
            <a:r>
              <a:rPr lang="ru-RU" b="1" dirty="0">
                <a:highlight>
                  <a:srgbClr val="008000"/>
                </a:highlight>
              </a:rPr>
              <a:t>Зеленые</a:t>
            </a:r>
            <a:r>
              <a:rPr lang="ru-RU" dirty="0"/>
              <a:t> точки – точки захвата сигнала </a:t>
            </a:r>
            <a:r>
              <a:rPr lang="en-US" dirty="0"/>
              <a:t>GPS (</a:t>
            </a:r>
            <a:r>
              <a:rPr lang="ru-RU" dirty="0"/>
              <a:t>с погрешностью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>
                <a:highlight>
                  <a:srgbClr val="800080"/>
                </a:highlight>
              </a:rPr>
              <a:t>Скорость</a:t>
            </a:r>
            <a:r>
              <a:rPr lang="ru-RU" dirty="0"/>
              <a:t> задается </a:t>
            </a:r>
            <a:r>
              <a:rPr lang="ru-RU" b="1" dirty="0"/>
              <a:t>тоже с погрешностью</a:t>
            </a:r>
          </a:p>
        </p:txBody>
      </p:sp>
    </p:spTree>
    <p:extLst>
      <p:ext uri="{BB962C8B-B14F-4D97-AF65-F5344CB8AC3E}">
        <p14:creationId xmlns:p14="http://schemas.microsoft.com/office/powerpoint/2010/main" val="16269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F683A-53AB-4B46-9812-FB1D4F50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65" y="188640"/>
            <a:ext cx="3596607" cy="2667000"/>
          </a:xfrm>
        </p:spPr>
        <p:txBody>
          <a:bodyPr anchor="b">
            <a:normAutofit/>
          </a:bodyPr>
          <a:lstStyle/>
          <a:p>
            <a:r>
              <a:rPr lang="ru-RU" sz="4000" dirty="0"/>
              <a:t>Для </a:t>
            </a:r>
            <a:r>
              <a:rPr lang="en-US" sz="4000" dirty="0"/>
              <a:t>SLAM </a:t>
            </a:r>
            <a:r>
              <a:rPr lang="ru-RU" sz="4000" dirty="0"/>
              <a:t>нужен </a:t>
            </a:r>
            <a:r>
              <a:rPr lang="ru-RU" sz="4000" b="1" dirty="0"/>
              <a:t>робот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2B8410-5177-4A84-A347-55ACF867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00" y="1516764"/>
            <a:ext cx="6400800" cy="3392424"/>
          </a:xfrm>
          <a:prstGeom prst="rect">
            <a:avLst/>
          </a:prstGeom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863BC20-FBC9-40F2-8C48-12F9B89FE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0965" y="3217531"/>
            <a:ext cx="3581399" cy="1371600"/>
          </a:xfrm>
        </p:spPr>
        <p:txBody>
          <a:bodyPr>
            <a:normAutofit/>
          </a:bodyPr>
          <a:lstStyle/>
          <a:p>
            <a:r>
              <a:rPr lang="ru-RU" sz="2400" b="1" dirty="0"/>
              <a:t>А у нас его нет</a:t>
            </a:r>
          </a:p>
          <a:p>
            <a:r>
              <a:rPr lang="ru-RU" sz="2400" b="1" dirty="0"/>
              <a:t>Не беда, мы сделаем это в симуляции!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34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9397B-8D25-45A8-8A7B-5DE49CA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Чтобы </a:t>
            </a:r>
            <a:r>
              <a:rPr lang="ru-RU" b="1" dirty="0"/>
              <a:t>что-то</a:t>
            </a:r>
            <a:r>
              <a:rPr lang="ru-RU" dirty="0"/>
              <a:t> понять, это </a:t>
            </a:r>
            <a:r>
              <a:rPr lang="ru-RU" b="1" dirty="0"/>
              <a:t>что-то</a:t>
            </a:r>
            <a:r>
              <a:rPr lang="ru-RU" dirty="0"/>
              <a:t> надо сделать своими руками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472A1-2986-4256-83F1-E7AF372E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Поэтому мы решили объединить </a:t>
            </a:r>
            <a:r>
              <a:rPr lang="en-US" dirty="0"/>
              <a:t>SLAM </a:t>
            </a:r>
            <a:r>
              <a:rPr lang="ru-RU" dirty="0"/>
              <a:t>и компьютерное зрение, то есть занялись </a:t>
            </a:r>
            <a:r>
              <a:rPr lang="en-US" dirty="0"/>
              <a:t>V-SLAM</a:t>
            </a:r>
          </a:p>
          <a:p>
            <a:r>
              <a:rPr lang="ru-RU" dirty="0"/>
              <a:t>А почему не на датчиках или чем-то подобном?</a:t>
            </a:r>
          </a:p>
          <a:p>
            <a:pPr marL="457200" indent="-457200">
              <a:buAutoNum type="arabicParenR"/>
            </a:pPr>
            <a:r>
              <a:rPr lang="ru-RU" dirty="0"/>
              <a:t>Слишком просто</a:t>
            </a:r>
          </a:p>
          <a:p>
            <a:pPr marL="457200" indent="-457200">
              <a:buAutoNum type="arabicParenR"/>
            </a:pPr>
            <a:r>
              <a:rPr lang="ru-RU" dirty="0"/>
              <a:t>А если надо будет классифицировать препятствия? </a:t>
            </a:r>
            <a:r>
              <a:rPr lang="ru-RU" dirty="0" err="1"/>
              <a:t>Лидар</a:t>
            </a:r>
            <a:r>
              <a:rPr lang="ru-RU" dirty="0"/>
              <a:t> на такое вряд ли будет способен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0A77D-F4D7-4EA4-A524-94D874AF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Архитектура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1FB72F8-0765-472C-8858-5DCC70CB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036" y="1905000"/>
            <a:ext cx="85812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2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0DB2E-75C2-48EE-8ECD-D4F3CDD8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b="1" dirty="0"/>
              <a:t>Архитектура</a:t>
            </a:r>
            <a:endParaRPr lang="ru-RU" dirty="0"/>
          </a:p>
        </p:txBody>
      </p:sp>
      <p:pic>
        <p:nvPicPr>
          <p:cNvPr id="4" name="Объект 12">
            <a:extLst>
              <a:ext uri="{FF2B5EF4-FFF2-40B4-BE49-F238E27FC236}">
                <a16:creationId xmlns:a16="http://schemas.microsoft.com/office/drawing/2014/main" id="{5C5C6E4D-AC12-4C51-A0EB-B95AAF31F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916" y="1904999"/>
            <a:ext cx="9036497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41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ru-RU" dirty="0"/>
              <a:t>Зачем?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91E19-A58B-405C-A9EB-AD9A7E6B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ru-RU" dirty="0"/>
              <a:t>Автономные автомобили (в т.ч. </a:t>
            </a:r>
            <a:r>
              <a:rPr lang="en-US" dirty="0"/>
              <a:t>Self-driving cars</a:t>
            </a:r>
            <a:r>
              <a:rPr lang="ru-RU" dirty="0"/>
              <a:t>)</a:t>
            </a:r>
          </a:p>
          <a:p>
            <a:r>
              <a:rPr lang="ru-RU" dirty="0"/>
              <a:t>Автономные роботы-исследователи, летательные аппараты, различные планетоходы</a:t>
            </a:r>
          </a:p>
          <a:p>
            <a:r>
              <a:rPr lang="ru-RU" dirty="0"/>
              <a:t>Роботы-пылесосы и прочие домашние роботы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071A61-C3D7-4926-BE9C-C1EA596E6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3" r="13134" b="3"/>
          <a:stretch/>
        </p:blipFill>
        <p:spPr bwMode="auto">
          <a:xfrm>
            <a:off x="6229183" y="1905001"/>
            <a:ext cx="4419600" cy="41148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4793F-2898-43A0-AA62-2BD027ED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dirty="0"/>
              <a:t>Мир робота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994E328-0080-46F5-A4E0-756FE643E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31" b="15285"/>
          <a:stretch/>
        </p:blipFill>
        <p:spPr>
          <a:xfrm>
            <a:off x="1522413" y="1904999"/>
            <a:ext cx="9134391" cy="4114801"/>
          </a:xfrm>
          <a:noFill/>
        </p:spPr>
      </p:pic>
    </p:spTree>
    <p:extLst>
      <p:ext uri="{BB962C8B-B14F-4D97-AF65-F5344CB8AC3E}">
        <p14:creationId xmlns:p14="http://schemas.microsoft.com/office/powerpoint/2010/main" val="170801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B5717-2CB6-4C97-BA20-25CBD788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dirty="0"/>
              <a:t>Робот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FAD555-E953-4734-BCE8-E8498F910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80" t="19916" b="7209"/>
          <a:stretch/>
        </p:blipFill>
        <p:spPr>
          <a:xfrm>
            <a:off x="2805104" y="2060848"/>
            <a:ext cx="6578616" cy="3744416"/>
          </a:xfrm>
          <a:noFill/>
        </p:spPr>
      </p:pic>
    </p:spTree>
    <p:extLst>
      <p:ext uri="{BB962C8B-B14F-4D97-AF65-F5344CB8AC3E}">
        <p14:creationId xmlns:p14="http://schemas.microsoft.com/office/powerpoint/2010/main" val="257653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2DA1B-DF90-4206-A250-2FC27261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Перемещения робота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654747-F6B7-430F-902E-1729E7376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19050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140026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996AE-E6E3-49D5-BF1E-CB4E79CF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Пытаемся проехать прямоугольник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37C9B4-F99F-4150-8500-9D9AAB5E1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19050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39410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FB66B-6954-4BAE-98E9-14ED5BFC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detection</a:t>
            </a:r>
            <a:endParaRPr lang="ru-RU" dirty="0"/>
          </a:p>
        </p:txBody>
      </p:sp>
      <p:pic>
        <p:nvPicPr>
          <p:cNvPr id="5" name="Объект 4" descr="Изображение выглядит как текст, визитк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47FB856-4773-4C2B-9E1B-9D78116DF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0" y="1905000"/>
            <a:ext cx="4114800" cy="4114800"/>
          </a:xfrm>
        </p:spPr>
      </p:pic>
    </p:spTree>
    <p:extLst>
      <p:ext uri="{BB962C8B-B14F-4D97-AF65-F5344CB8AC3E}">
        <p14:creationId xmlns:p14="http://schemas.microsoft.com/office/powerpoint/2010/main" val="385101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3E8AB-5E9F-4690-B546-AC6EE231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Depth detection</a:t>
            </a:r>
            <a:endParaRPr lang="ru-RU" dirty="0"/>
          </a:p>
        </p:txBody>
      </p:sp>
      <p:pic>
        <p:nvPicPr>
          <p:cNvPr id="5" name="Объект 4" descr="Изображение выглядит как пятно, весна&#10;&#10;Автоматически созданное описание">
            <a:extLst>
              <a:ext uri="{FF2B5EF4-FFF2-40B4-BE49-F238E27FC236}">
                <a16:creationId xmlns:a16="http://schemas.microsoft.com/office/drawing/2014/main" id="{69996686-3699-4A76-8062-3AD0CB7D9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0" y="1905000"/>
            <a:ext cx="4114800" cy="4114800"/>
          </a:xfrm>
        </p:spPr>
      </p:pic>
    </p:spTree>
    <p:extLst>
      <p:ext uri="{BB962C8B-B14F-4D97-AF65-F5344CB8AC3E}">
        <p14:creationId xmlns:p14="http://schemas.microsoft.com/office/powerpoint/2010/main" val="41145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визитк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61850DF0-A540-430A-9F46-4FFA13E9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56" y="1904999"/>
            <a:ext cx="4114800" cy="4114800"/>
          </a:xfrm>
          <a:prstGeom prst="rect">
            <a:avLst/>
          </a:prstGeom>
        </p:spPr>
      </p:pic>
      <p:pic>
        <p:nvPicPr>
          <p:cNvPr id="6" name="Объект 4" descr="Изображение выглядит как пятно, весна&#10;&#10;Автоматически созданное описание">
            <a:extLst>
              <a:ext uri="{FF2B5EF4-FFF2-40B4-BE49-F238E27FC236}">
                <a16:creationId xmlns:a16="http://schemas.microsoft.com/office/drawing/2014/main" id="{61788C35-E947-415B-834C-4CFFA4038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90542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61EF0F0-885C-429F-9390-9FEB8A743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57" y="1844824"/>
            <a:ext cx="10183935" cy="3844436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miter lim="800000"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CF186D-8E3B-4A02-981F-32E78D86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56" y="319099"/>
            <a:ext cx="10183935" cy="129884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Depth estimation</a:t>
            </a:r>
            <a:r>
              <a:rPr lang="ru-RU" dirty="0"/>
              <a:t> (</a:t>
            </a:r>
            <a:r>
              <a:rPr lang="en-US" b="0" i="0" dirty="0">
                <a:effectLst/>
                <a:latin typeface="-apple-system"/>
              </a:rPr>
              <a:t>Feature Pyramid Network</a:t>
            </a:r>
            <a:r>
              <a:rPr lang="ru-RU" b="0" i="0" dirty="0">
                <a:effectLst/>
                <a:latin typeface="-apple-system"/>
              </a:rPr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532D9-A889-4778-AD81-245B54DFE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804" y="6143015"/>
            <a:ext cx="7920879" cy="504056"/>
          </a:xfrm>
        </p:spPr>
        <p:txBody>
          <a:bodyPr>
            <a:noAutofit/>
          </a:bodyPr>
          <a:lstStyle/>
          <a:p>
            <a:r>
              <a:rPr lang="en-US" sz="2400" b="1" dirty="0"/>
              <a:t>https://github.com/wolverinn/Depth-Estimation-PyTorch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5757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A375E-504D-46F8-958E-8CC3AFB6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Cubes detection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010F02-D425-4AEB-B310-AED535B4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12" y="2060848"/>
            <a:ext cx="4427983" cy="4114801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Кастомный</a:t>
            </a:r>
            <a:r>
              <a:rPr lang="ru-RU" dirty="0"/>
              <a:t>, размеченный своими руками </a:t>
            </a:r>
            <a:r>
              <a:rPr lang="ru-RU" dirty="0" err="1"/>
              <a:t>датасет</a:t>
            </a:r>
            <a:endParaRPr lang="en-US" dirty="0"/>
          </a:p>
          <a:p>
            <a:r>
              <a:rPr lang="ru-RU" dirty="0"/>
              <a:t>Архитектура: </a:t>
            </a:r>
            <a:r>
              <a:rPr lang="en-US" dirty="0"/>
              <a:t>pretrained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ru-RU" dirty="0"/>
              <a:t>+ </a:t>
            </a:r>
            <a:r>
              <a:rPr lang="en-US" dirty="0" err="1"/>
              <a:t>FastRCNNPredictor</a:t>
            </a:r>
            <a:r>
              <a:rPr lang="ru-RU" dirty="0"/>
              <a:t> на 2 класса (фон и кубики)</a:t>
            </a:r>
            <a:endParaRPr lang="en-US" dirty="0"/>
          </a:p>
          <a:p>
            <a:r>
              <a:rPr lang="ru-RU" dirty="0"/>
              <a:t>Ссылка на обучение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en-US" b="1" dirty="0"/>
              <a:t>https://colab.research.google.com/drive/1vmeE_TIGJSZmWcJF-MPPxp9hMqeWx1Em?usp=sharing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C80DA0-8C0F-4558-B692-9A7211DA3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3877297"/>
            <a:ext cx="2232248" cy="22668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99EFA9-B808-4913-B16C-AEB4CFBFC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0722"/>
            <a:ext cx="2520280" cy="1668453"/>
          </a:xfrm>
          <a:prstGeom prst="rect">
            <a:avLst/>
          </a:prstGeom>
        </p:spPr>
      </p:pic>
      <p:pic>
        <p:nvPicPr>
          <p:cNvPr id="9" name="Рисунок 8" descr="Изображение выглядит как желты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AB4E78F3-B040-479A-B307-AD102173B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3848167"/>
            <a:ext cx="2079705" cy="232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86B72-F91E-4A78-BE6C-47C86C42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282283"/>
            <a:ext cx="9144001" cy="1371600"/>
          </a:xfrm>
        </p:spPr>
        <p:txBody>
          <a:bodyPr/>
          <a:lstStyle/>
          <a:p>
            <a:r>
              <a:rPr lang="ru-RU" dirty="0"/>
              <a:t>Пробуем алгоритм</a:t>
            </a:r>
          </a:p>
        </p:txBody>
      </p:sp>
      <p:pic>
        <p:nvPicPr>
          <p:cNvPr id="6" name="mainpy-slam-visual-studio-code-2020-12-08-13-52-16_xeiwG09D_YsNL">
            <a:hlinkClick r:id="" action="ppaction://media"/>
            <a:extLst>
              <a:ext uri="{FF2B5EF4-FFF2-40B4-BE49-F238E27FC236}">
                <a16:creationId xmlns:a16="http://schemas.microsoft.com/office/drawing/2014/main" id="{C22A4416-D401-4840-8C7D-1F91CED6FB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58508" y="1752600"/>
            <a:ext cx="4248472" cy="4779531"/>
          </a:xfrm>
          <a:prstGeom prst="rect">
            <a:avLst/>
          </a:prstGeom>
        </p:spPr>
      </p:pic>
      <p:pic>
        <p:nvPicPr>
          <p:cNvPr id="7" name="coppeliasim-edu-stage-rendering-7-ms-81-fps-simulation-stopped-2020-12-08-13_iY97zt5n_5Buu">
            <a:hlinkClick r:id="" action="ppaction://media"/>
            <a:extLst>
              <a:ext uri="{FF2B5EF4-FFF2-40B4-BE49-F238E27FC236}">
                <a16:creationId xmlns:a16="http://schemas.microsoft.com/office/drawing/2014/main" id="{16655528-2C04-4BC4-9A6B-95BC55487E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38660" y="1752600"/>
            <a:ext cx="4328130" cy="47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68902-FBD3-4F9D-9BC2-2550F8D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 доклада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002BE-C9C1-49E6-AF5F-FA7CF6791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1) </a:t>
            </a:r>
            <a:r>
              <a:rPr lang="ru-RU" dirty="0"/>
              <a:t>Немного про </a:t>
            </a:r>
            <a:r>
              <a:rPr lang="en-US" dirty="0"/>
              <a:t>Localization</a:t>
            </a:r>
            <a:r>
              <a:rPr lang="ru-RU" dirty="0"/>
              <a:t> и про </a:t>
            </a:r>
            <a:r>
              <a:rPr lang="en-US" dirty="0"/>
              <a:t>Mapping</a:t>
            </a:r>
            <a:endParaRPr lang="ru-RU" dirty="0"/>
          </a:p>
          <a:p>
            <a:r>
              <a:rPr lang="en-US" dirty="0"/>
              <a:t>2</a:t>
            </a:r>
            <a:r>
              <a:rPr lang="ru-RU" dirty="0"/>
              <a:t>) Математические основы всего происходящего (да, математики здесь будет много)</a:t>
            </a:r>
            <a:endParaRPr lang="en-US" dirty="0"/>
          </a:p>
          <a:p>
            <a:r>
              <a:rPr lang="en-US" dirty="0"/>
              <a:t>3</a:t>
            </a:r>
            <a:r>
              <a:rPr lang="ru-RU" dirty="0"/>
              <a:t>) Подробное пояснение про оценки состояния системы на примере фильтра Байеса и фильтра Калмана</a:t>
            </a:r>
          </a:p>
          <a:p>
            <a:r>
              <a:rPr lang="en-US" dirty="0"/>
              <a:t>4</a:t>
            </a:r>
            <a:r>
              <a:rPr lang="ru-RU" dirty="0"/>
              <a:t>) О нашем эксперименте с роботом и причем тут компьютерное зрение</a:t>
            </a:r>
          </a:p>
        </p:txBody>
      </p:sp>
    </p:spTree>
    <p:extLst>
      <p:ext uri="{BB962C8B-B14F-4D97-AF65-F5344CB8AC3E}">
        <p14:creationId xmlns:p14="http://schemas.microsoft.com/office/powerpoint/2010/main" val="2798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6B2-E50D-4272-8EE4-8431D029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8347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EF1F-3D77-44E1-8260-5F6630AC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Источники и много всего полезного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A684A-8A5C-419E-AF5C-66633CD2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hlinkClick r:id="rId2"/>
              </a:rPr>
              <a:t>https://github.com/AtsushiSakai/PythonRobotics</a:t>
            </a:r>
            <a:endParaRPr lang="ru-RU" sz="2800" b="1" dirty="0"/>
          </a:p>
          <a:p>
            <a:r>
              <a:rPr lang="en-US" sz="2800" b="1" dirty="0">
                <a:hlinkClick r:id="rId3"/>
              </a:rPr>
              <a:t>https://pythonrobotics.readthedocs.io/en/latest/modules/slam.html</a:t>
            </a:r>
            <a:r>
              <a:rPr lang="ru-RU" sz="2800" b="1" dirty="0"/>
              <a:t> – сайт по этому репозиторию</a:t>
            </a:r>
          </a:p>
          <a:p>
            <a:r>
              <a:rPr lang="ru-RU" sz="2800" b="1" dirty="0"/>
              <a:t>Книга «</a:t>
            </a:r>
            <a:r>
              <a:rPr lang="en-US" sz="2800" b="1" dirty="0" err="1"/>
              <a:t>ProbabilisticRobotics</a:t>
            </a:r>
            <a:r>
              <a:rPr lang="ru-RU" sz="2800" b="1" dirty="0"/>
              <a:t>» - </a:t>
            </a:r>
            <a:r>
              <a:rPr lang="ru-RU" sz="2800" dirty="0"/>
              <a:t>убойная штука, тяжело читать, но там описано буквально все, что нужно</a:t>
            </a:r>
          </a:p>
          <a:p>
            <a:r>
              <a:rPr lang="en-US" sz="2800" b="1" dirty="0">
                <a:hlinkClick r:id="rId4"/>
              </a:rPr>
              <a:t>https://www.youtube.com/watch?v=U6vr3iNrwRA&amp;list=PLgnQpQtFTOGQrZ4O5QzbIHgl3b1JHimN_</a:t>
            </a:r>
            <a:r>
              <a:rPr lang="en-US" sz="2800" b="1" dirty="0"/>
              <a:t>  - </a:t>
            </a:r>
            <a:r>
              <a:rPr lang="ru-RU" sz="2800" b="1" dirty="0"/>
              <a:t>Курс лекций на </a:t>
            </a:r>
            <a:r>
              <a:rPr lang="en-US" sz="2800" b="1" dirty="0"/>
              <a:t>YouTube </a:t>
            </a:r>
            <a:r>
              <a:rPr lang="ru-RU" sz="2800" dirty="0"/>
              <a:t>от автора этой книги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99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F48A6-0A48-43A0-AE5F-F38B0665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Localization VS Mapping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9F2275-D179-4157-9372-F5F71DB866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Локализация – карта известна заранее, но робот понятия не имеет, где он находится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82C8B7-E0E6-4BDE-AAE2-38BC1AF37C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Построение карты – робот знает, где он находится, но не имеет плана местности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645133-CAF0-4FA7-B6B3-8395F6A5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96" y="3140968"/>
            <a:ext cx="4160971" cy="316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70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31781D0-8492-4D5F-83C7-8548914D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dirty="0"/>
              <a:t>Робот не имеет плана местности и понятия не имеет, где он находится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A2E4-912B-4351-853C-50B2C270D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6408" y="1904999"/>
            <a:ext cx="5486401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06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DFCDB-37F7-4AA0-9912-F9ACC822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SLAM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98B12-6426-458E-8D49-3A28FD3CC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ru-RU" dirty="0"/>
              <a:t>То есть, еще раз: мы не знаем ни где мы находимся, ни что вокруг</a:t>
            </a:r>
            <a:r>
              <a:rPr lang="en-US" dirty="0"/>
              <a:t>; </a:t>
            </a:r>
            <a:r>
              <a:rPr lang="ru-RU" dirty="0"/>
              <a:t>по сути, проблема курицы и яйца</a:t>
            </a:r>
          </a:p>
          <a:p>
            <a:r>
              <a:rPr lang="ru-RU" dirty="0"/>
              <a:t>Тут можно работать </a:t>
            </a:r>
            <a:r>
              <a:rPr lang="ru-RU" b="1" dirty="0"/>
              <a:t>только </a:t>
            </a:r>
            <a:r>
              <a:rPr lang="ru-RU" dirty="0"/>
              <a:t>с помощью приблизительных оценок и сложных методов, исследующих состояние динамических систем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7B6BA0-A174-4EDD-8F0D-B4055612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183" y="2310575"/>
            <a:ext cx="4419600" cy="3303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50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0E774-664C-4C3B-8C5A-9DC04EDA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Время окунуться в математику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EF6DF7-7C45-4749-A500-FA7FF9DF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Математическое ожидание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Ковариация</a:t>
            </a:r>
          </a:p>
          <a:p>
            <a:r>
              <a:rPr lang="ru-RU" dirty="0"/>
              <a:t>Ковариационная матрица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29FBD-6AF3-4F32-831D-4F1445E4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656" y="4634328"/>
            <a:ext cx="3686175" cy="352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BF249D-F220-4A43-9CB1-EBDFD573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56" y="5120950"/>
            <a:ext cx="3590925" cy="419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1215C4-F503-4DCB-B45E-6EC235F9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656" y="1972507"/>
            <a:ext cx="4972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19C90-B2CC-4CD9-A5C3-843CD735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Вероятность</a:t>
            </a:r>
            <a:r>
              <a:rPr lang="en-US" dirty="0"/>
              <a:t> </a:t>
            </a:r>
            <a:r>
              <a:rPr lang="ru-RU" dirty="0"/>
              <a:t>и случайная величина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55A16-8DB3-4154-B7F9-6335EE40F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Вспоминайте кубики и монетки</a:t>
            </a:r>
          </a:p>
          <a:p>
            <a:r>
              <a:rPr lang="ru-RU" dirty="0"/>
              <a:t>Кубики и монетки -</a:t>
            </a:r>
            <a:r>
              <a:rPr lang="en-US" dirty="0"/>
              <a:t>&gt; </a:t>
            </a:r>
            <a:r>
              <a:rPr lang="ru-RU" dirty="0"/>
              <a:t>что-то измеримое -</a:t>
            </a:r>
            <a:r>
              <a:rPr lang="en-US" dirty="0"/>
              <a:t>&gt;</a:t>
            </a:r>
            <a:r>
              <a:rPr lang="ru-RU" dirty="0"/>
              <a:t> модель в виде случайной величины</a:t>
            </a:r>
          </a:p>
          <a:p>
            <a:r>
              <a:rPr lang="ru-RU" dirty="0"/>
              <a:t>Случайная величина имеет некоторое </a:t>
            </a:r>
            <a:r>
              <a:rPr lang="ru-RU" b="1" dirty="0"/>
              <a:t>распределение</a:t>
            </a:r>
          </a:p>
          <a:p>
            <a:endParaRPr lang="ru-RU" b="1" dirty="0"/>
          </a:p>
          <a:p>
            <a:r>
              <a:rPr lang="ru-RU" b="1" dirty="0"/>
              <a:t>НЕЗАВИСИМЫЕ (события, случайные величины) -  </a:t>
            </a:r>
            <a:r>
              <a:rPr lang="ru-RU" dirty="0"/>
              <a:t>Появление события A не меняет вероятности появления события B.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9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1032</Words>
  <Application>Microsoft Office PowerPoint</Application>
  <PresentationFormat>Произвольный</PresentationFormat>
  <Paragraphs>132</Paragraphs>
  <Slides>41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5" baseType="lpstr">
      <vt:lpstr>-apple-system</vt:lpstr>
      <vt:lpstr>Arial</vt:lpstr>
      <vt:lpstr>Corbel</vt:lpstr>
      <vt:lpstr>Синий цифровой тоннель (16 x 9)</vt:lpstr>
      <vt:lpstr>Simultaneous Localization  And  Mapping</vt:lpstr>
      <vt:lpstr>Что такое SLAM?</vt:lpstr>
      <vt:lpstr>Зачем?</vt:lpstr>
      <vt:lpstr>План доклада</vt:lpstr>
      <vt:lpstr>Localization VS Mapping</vt:lpstr>
      <vt:lpstr>Робот не имеет плана местности и понятия не имеет, где он находится</vt:lpstr>
      <vt:lpstr>SLAM</vt:lpstr>
      <vt:lpstr>Время окунуться в математику</vt:lpstr>
      <vt:lpstr>Вероятность и случайная величина</vt:lpstr>
      <vt:lpstr>Гаусс и почему все к нему стремится</vt:lpstr>
      <vt:lpstr>Условные вероятности</vt:lpstr>
      <vt:lpstr>Априорные и апостериорные вероятности, формула Байеса</vt:lpstr>
      <vt:lpstr>Априорные и апостериорные вероятности, формула Байеса</vt:lpstr>
      <vt:lpstr>Условная независимость </vt:lpstr>
      <vt:lpstr>Переходим к фильтрам</vt:lpstr>
      <vt:lpstr>Probabilistic Generative Laws</vt:lpstr>
      <vt:lpstr>Probabilistic Generative Laws</vt:lpstr>
      <vt:lpstr>Общий принцип работы фильтра</vt:lpstr>
      <vt:lpstr>Фильтры (применяются к разным задачам, не только SLAM)</vt:lpstr>
      <vt:lpstr>Фильтр Байеса</vt:lpstr>
      <vt:lpstr>Пример работы фильтра для локализации</vt:lpstr>
      <vt:lpstr>Пример работы фильтра для локализации</vt:lpstr>
      <vt:lpstr>Фильтр Калмана</vt:lpstr>
      <vt:lpstr>Особенность фильтра Калмана</vt:lpstr>
      <vt:lpstr>Презентация PowerPoint</vt:lpstr>
      <vt:lpstr>Для SLAM нужен робот</vt:lpstr>
      <vt:lpstr>Чтобы что-то понять, это что-то надо сделать своими руками</vt:lpstr>
      <vt:lpstr>Архитектура</vt:lpstr>
      <vt:lpstr>Архитектура</vt:lpstr>
      <vt:lpstr>Мир робота</vt:lpstr>
      <vt:lpstr>Робот</vt:lpstr>
      <vt:lpstr>Перемещения робота</vt:lpstr>
      <vt:lpstr>Пытаемся проехать прямоугольник</vt:lpstr>
      <vt:lpstr>Object detection</vt:lpstr>
      <vt:lpstr>Depth detection</vt:lpstr>
      <vt:lpstr>Презентация PowerPoint</vt:lpstr>
      <vt:lpstr>Depth estimation (Feature Pyramid Network)</vt:lpstr>
      <vt:lpstr>Cubes detection</vt:lpstr>
      <vt:lpstr>Пробуем алгоритм</vt:lpstr>
      <vt:lpstr>Спасибо за внимание!</vt:lpstr>
      <vt:lpstr>Источники и много всего полезного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Simultaneous Localization  And  Mapping</dc:title>
  <dc:creator>Степанов Евгений Вадимович</dc:creator>
  <cp:lastModifiedBy>Степанов Евгений Вадимович</cp:lastModifiedBy>
  <cp:revision>5</cp:revision>
  <dcterms:created xsi:type="dcterms:W3CDTF">2020-12-08T12:06:43Z</dcterms:created>
  <dcterms:modified xsi:type="dcterms:W3CDTF">2020-12-08T13:10:27Z</dcterms:modified>
</cp:coreProperties>
</file>